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77" r:id="rId2"/>
  </p:sldMasterIdLst>
  <p:notesMasterIdLst>
    <p:notesMasterId r:id="rId4"/>
  </p:notesMasterIdLst>
  <p:handoutMasterIdLst>
    <p:handoutMasterId r:id="rId5"/>
  </p:handoutMasterIdLst>
  <p:sldIdLst>
    <p:sldId id="4363" r:id="rId3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Montserrat SemiBold" panose="00000700000000000000" pitchFamily="2" charset="0"/>
      <p:regular r:id="rId14"/>
      <p:bold r:id="rId15"/>
      <p:italic r:id="rId16"/>
      <p:boldItalic r:id="rId17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3F73869-F903-4A17-B19F-D74134AA5806}">
          <p14:sldIdLst>
            <p14:sldId id="43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945A"/>
    <a:srgbClr val="DEC9A2"/>
    <a:srgbClr val="6A1C32"/>
    <a:srgbClr val="245C4F"/>
    <a:srgbClr val="6E152E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00" autoAdjust="0"/>
    <p:restoredTop sz="94249" autoAdjust="0"/>
  </p:normalViewPr>
  <p:slideViewPr>
    <p:cSldViewPr snapToGrid="0" snapToObjects="1">
      <p:cViewPr varScale="1">
        <p:scale>
          <a:sx n="72" d="100"/>
          <a:sy n="72" d="100"/>
        </p:scale>
        <p:origin x="86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0937"/>
            <a:ext cx="11424920" cy="683981"/>
          </a:xfrm>
          <a:prstGeom prst="rect">
            <a:avLst/>
          </a:prstGeom>
          <a:noFill/>
        </p:spPr>
        <p:txBody>
          <a:bodyPr/>
          <a:lstStyle>
            <a:lvl1pPr algn="l">
              <a:defRPr sz="28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que contiene Interfaz de usuario gráfica&#10;&#10;Descripción generada automáticamente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2" t="4975" r="7917" b="86479"/>
          <a:stretch/>
        </p:blipFill>
        <p:spPr bwMode="auto">
          <a:xfrm>
            <a:off x="6746327" y="364253"/>
            <a:ext cx="4656000" cy="1611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04CD1B06-9E46-4970-9C3E-7F36715EE690}"/>
              </a:ext>
            </a:extLst>
          </p:cNvPr>
          <p:cNvCxnSpPr>
            <a:cxnSpLocks/>
          </p:cNvCxnSpPr>
          <p:nvPr/>
        </p:nvCxnSpPr>
        <p:spPr>
          <a:xfrm flipH="1">
            <a:off x="3088640" y="5745480"/>
            <a:ext cx="9120000" cy="0"/>
          </a:xfrm>
          <a:prstGeom prst="line">
            <a:avLst/>
          </a:prstGeom>
          <a:ln w="76200">
            <a:solidFill>
              <a:srgbClr val="6E15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4CD3BA88-C64C-4AF4-B7DF-DC48CFC801A1}"/>
              </a:ext>
            </a:extLst>
          </p:cNvPr>
          <p:cNvCxnSpPr>
            <a:cxnSpLocks/>
          </p:cNvCxnSpPr>
          <p:nvPr/>
        </p:nvCxnSpPr>
        <p:spPr>
          <a:xfrm flipH="1">
            <a:off x="1731264" y="5934456"/>
            <a:ext cx="10477376" cy="0"/>
          </a:xfrm>
          <a:prstGeom prst="line">
            <a:avLst/>
          </a:prstGeom>
          <a:ln w="76200">
            <a:solidFill>
              <a:srgbClr val="C398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3BC70E91-B7D2-CF4E-B03D-B62DE16CF8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127" y="633239"/>
            <a:ext cx="5683200" cy="10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2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78640C5-4EC8-4B84-8475-260806347524}"/>
              </a:ext>
            </a:extLst>
          </p:cNvPr>
          <p:cNvSpPr txBox="1"/>
          <p:nvPr/>
        </p:nvSpPr>
        <p:spPr>
          <a:xfrm>
            <a:off x="1" y="-39194"/>
            <a:ext cx="92723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sz="1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1333B6B-F580-482D-82C9-FDA577A1A0AD}"/>
              </a:ext>
            </a:extLst>
          </p:cNvPr>
          <p:cNvSpPr/>
          <p:nvPr userDrawn="1"/>
        </p:nvSpPr>
        <p:spPr>
          <a:xfrm>
            <a:off x="9272338" y="-24384"/>
            <a:ext cx="2919663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0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C70E91-B7D2-CF4E-B03D-B62DE16CF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9537" y="412364"/>
            <a:ext cx="5683200" cy="106560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3472069" y="4910094"/>
            <a:ext cx="8721600" cy="6876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6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sz="1800"/>
          </a:p>
        </p:txBody>
      </p:sp>
    </p:spTree>
    <p:extLst>
      <p:ext uri="{BB962C8B-B14F-4D97-AF65-F5344CB8AC3E}">
        <p14:creationId xmlns:p14="http://schemas.microsoft.com/office/powerpoint/2010/main" val="428597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951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846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4" r:id="rId2"/>
    <p:sldLayoutId id="2147483650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635"/>
            <a:ext cx="7920000" cy="49680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6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sz="180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BC70E91-B7D2-CF4E-B03D-B62DE16CF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66" b="17215"/>
          <a:stretch/>
        </p:blipFill>
        <p:spPr>
          <a:xfrm>
            <a:off x="7928800" y="0"/>
            <a:ext cx="4272000" cy="5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9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4 Rectángulo">
            <a:extLst>
              <a:ext uri="{FF2B5EF4-FFF2-40B4-BE49-F238E27FC236}">
                <a16:creationId xmlns:a16="http://schemas.microsoft.com/office/drawing/2014/main" id="{ADF474B6-6FB2-6E82-06BD-CDEADB555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95" y="616249"/>
            <a:ext cx="5780116" cy="152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58761" rIns="108000" bIns="58761" anchor="t">
            <a:spAutoFit/>
          </a:bodyPr>
          <a:lstStyle/>
          <a:p>
            <a:pPr marL="0" marR="0" lvl="1" indent="0" algn="just" defTabSz="21806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Características de la obra:</a:t>
            </a: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Construcción de un Paso Superior Vehicular km 12+000 y gasas para entronque Tipo Trébol sobre la autopista Querétaro – Irapuato MÉXICO-045D.</a:t>
            </a: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itchFamily="2"/>
              <a:ea typeface="+mn-ea"/>
              <a:cs typeface="+mn-cs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itchFamily="2"/>
              <a:ea typeface="+mn-ea"/>
              <a:cs typeface="+mn-cs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itchFamily="2"/>
              <a:ea typeface="+mn-ea"/>
              <a:cs typeface="+mn-cs"/>
            </a:endParaRP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846033E8-483C-EE32-6918-86A7BC4CB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7429" y="4459707"/>
            <a:ext cx="5381990" cy="143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52775" rIns="62332" bIns="52775">
            <a:spAutoFit/>
          </a:bodyPr>
          <a:lstStyle/>
          <a:p>
            <a:pPr marL="85725" marR="0" lvl="1" indent="-857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Beneficios:</a:t>
            </a:r>
          </a:p>
          <a:p>
            <a:pPr marL="85725" marR="0" lvl="1" indent="-857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0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Ahorro en tiempo: 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5 minutos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Población beneficiada: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100,000 habitantes de Apaseo el Grande.</a:t>
            </a: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Empleos directos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830</a:t>
            </a: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Empleos indirectos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3,319</a:t>
            </a: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772F640A-9210-3D75-E4CB-6813EBE70548}"/>
              </a:ext>
            </a:extLst>
          </p:cNvPr>
          <p:cNvGraphicFramePr>
            <a:graphicFrameLocks noGrp="1"/>
          </p:cNvGraphicFramePr>
          <p:nvPr/>
        </p:nvGraphicFramePr>
        <p:xfrm>
          <a:off x="338622" y="1696022"/>
          <a:ext cx="5833128" cy="2119442"/>
        </p:xfrm>
        <a:graphic>
          <a:graphicData uri="http://schemas.openxmlformats.org/drawingml/2006/table">
            <a:tbl>
              <a:tblPr/>
              <a:tblGrid>
                <a:gridCol w="1918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9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4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PERIODO DE EJECUCIÓN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Inicio: </a:t>
                      </a:r>
                    </a:p>
                    <a:p>
                      <a:pPr marL="0" algn="ctr" defTabSz="914377" rtl="0" eaLnBrk="1" fontAlgn="ctr" latinLnBrk="0" hangingPunct="1"/>
                      <a:r>
                        <a:rPr lang="es-MX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Ago-2017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Término: </a:t>
                      </a:r>
                    </a:p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Dic-2019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107432"/>
                  </a:ext>
                </a:extLst>
              </a:tr>
              <a:tr h="4134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MONTO Y META 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418.3 </a:t>
                      </a:r>
                      <a:r>
                        <a:rPr lang="es-MX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mdp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PSV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EJERCICIO FISCAL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ASIGNACIÓN            (</a:t>
                      </a:r>
                      <a:r>
                        <a:rPr lang="es-MX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mdp</a:t>
                      </a: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META </a:t>
                      </a:r>
                    </a:p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(km - estructura)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Hasta 2022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s-MX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418.3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latin typeface="Montserrat" pitchFamily="2"/>
                        </a:rPr>
                        <a:t>PSV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313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PEF 2023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latin typeface="Montserrat" pitchFamily="2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313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Posterior a 2023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latin typeface="Montserrat" pitchFamily="2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6574083B-80D9-5307-89BD-20AD487D79C3}"/>
              </a:ext>
            </a:extLst>
          </p:cNvPr>
          <p:cNvGraphicFramePr>
            <a:graphicFrameLocks noGrp="1"/>
          </p:cNvGraphicFramePr>
          <p:nvPr/>
        </p:nvGraphicFramePr>
        <p:xfrm>
          <a:off x="2209871" y="3921856"/>
          <a:ext cx="2298518" cy="827508"/>
        </p:xfrm>
        <a:graphic>
          <a:graphicData uri="http://schemas.openxmlformats.org/drawingml/2006/table">
            <a:tbl>
              <a:tblPr/>
              <a:tblGrid>
                <a:gridCol w="1313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836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Avance Global (%)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rtl="0" fontAlgn="ctr"/>
                      <a:endParaRPr lang="es-MX" sz="1200" kern="0" dirty="0">
                        <a:solidFill>
                          <a:schemeClr val="tx1"/>
                        </a:solidFill>
                        <a:latin typeface="Montserrat" panose="0000050000000000000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857882"/>
                  </a:ext>
                </a:extLst>
              </a:tr>
              <a:tr h="275836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kern="0" dirty="0">
                          <a:solidFill>
                            <a:schemeClr val="tx1"/>
                          </a:solidFill>
                          <a:latin typeface="Montserrat" panose="00000500000000000000"/>
                          <a:ea typeface="+mn-ea"/>
                          <a:cs typeface="+mn-cs"/>
                        </a:rPr>
                        <a:t>Avance físico: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100.0</a:t>
                      </a:r>
                      <a:endParaRPr lang="es-MX" sz="1100" b="1" i="0" u="none" strike="noStrike" dirty="0">
                        <a:solidFill>
                          <a:schemeClr val="tx1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5836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kern="0" dirty="0">
                          <a:solidFill>
                            <a:schemeClr val="tx1"/>
                          </a:solidFill>
                          <a:latin typeface="Montserrat" panose="00000500000000000000"/>
                          <a:ea typeface="+mn-ea"/>
                          <a:cs typeface="+mn-cs"/>
                        </a:rPr>
                        <a:t>Avance financiero: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tx1"/>
                          </a:solidFill>
                          <a:latin typeface="Montserrat"/>
                          <a:ea typeface="Calibri" pitchFamily="34" charset="0"/>
                          <a:cs typeface="Times New Roman" pitchFamily="18" charset="0"/>
                        </a:rPr>
                        <a:t>100.0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0" name="Tabla 10">
            <a:extLst>
              <a:ext uri="{FF2B5EF4-FFF2-40B4-BE49-F238E27FC236}">
                <a16:creationId xmlns:a16="http://schemas.microsoft.com/office/drawing/2014/main" id="{B6549A4C-6DB5-23BE-105D-C0E240F5608F}"/>
              </a:ext>
            </a:extLst>
          </p:cNvPr>
          <p:cNvGraphicFramePr>
            <a:graphicFrameLocks noGrp="1"/>
          </p:cNvGraphicFramePr>
          <p:nvPr/>
        </p:nvGraphicFramePr>
        <p:xfrm>
          <a:off x="1129830" y="4806735"/>
          <a:ext cx="4324900" cy="172107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129480">
                  <a:extLst>
                    <a:ext uri="{9D8B030D-6E8A-4147-A177-3AD203B41FA5}">
                      <a16:colId xmlns:a16="http://schemas.microsoft.com/office/drawing/2014/main" val="1959228014"/>
                    </a:ext>
                  </a:extLst>
                </a:gridCol>
                <a:gridCol w="2195420">
                  <a:extLst>
                    <a:ext uri="{9D8B030D-6E8A-4147-A177-3AD203B41FA5}">
                      <a16:colId xmlns:a16="http://schemas.microsoft.com/office/drawing/2014/main" val="605212463"/>
                    </a:ext>
                  </a:extLst>
                </a:gridCol>
              </a:tblGrid>
              <a:tr h="286845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Elementos TELAS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91317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Técnica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(Proyecto Ejecutivo)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latin typeface="Montserrat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23944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Económica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(Registro UI-SHCP)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b="0" kern="1200" baseline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Registro No. </a:t>
                      </a:r>
                      <a:r>
                        <a:rPr lang="es-MX" sz="900" dirty="0">
                          <a:latin typeface="Montserrat" pitchFamily="2"/>
                        </a:rPr>
                        <a:t>17096310001</a:t>
                      </a: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s-MX" sz="900" b="0" kern="1200" baseline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Depurado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6944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Legal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(Derecho de Vía)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latin typeface="Montserrat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456568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Ambiental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latin typeface="Montserrat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40908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Social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Sin problemática social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795010"/>
                  </a:ext>
                </a:extLst>
              </a:tr>
            </a:tbl>
          </a:graphicData>
        </a:graphic>
      </p:graphicFrame>
      <p:sp>
        <p:nvSpPr>
          <p:cNvPr id="41" name="Título 1">
            <a:extLst>
              <a:ext uri="{FF2B5EF4-FFF2-40B4-BE49-F238E27FC236}">
                <a16:creationId xmlns:a16="http://schemas.microsoft.com/office/drawing/2014/main" id="{315196B8-61B4-D9BD-0D13-FE7BFC3F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95" y="319711"/>
            <a:ext cx="9174496" cy="376130"/>
          </a:xfr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s-MX" sz="2000" dirty="0"/>
              <a:t>Paso Superior Vehicular km 12+000 de la Carretera Federal 45D. </a:t>
            </a:r>
            <a:br>
              <a:rPr lang="es-MX" sz="2000" dirty="0"/>
            </a:br>
            <a:endParaRPr lang="es-MX" sz="2000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CED4746-BC52-EB3E-F97F-C4F801B7D09E}"/>
              </a:ext>
            </a:extLst>
          </p:cNvPr>
          <p:cNvGrpSpPr/>
          <p:nvPr/>
        </p:nvGrpSpPr>
        <p:grpSpPr>
          <a:xfrm>
            <a:off x="6585977" y="818305"/>
            <a:ext cx="5267401" cy="3596952"/>
            <a:chOff x="12460742" y="862755"/>
            <a:chExt cx="5267401" cy="3596952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C758397E-9B4D-B8DB-363D-E90255667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60742" y="862755"/>
              <a:ext cx="5267401" cy="35969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10057EE-93FE-D1D2-1F1C-181DED64B1DE}"/>
                </a:ext>
              </a:extLst>
            </p:cNvPr>
            <p:cNvGrpSpPr/>
            <p:nvPr/>
          </p:nvGrpSpPr>
          <p:grpSpPr>
            <a:xfrm>
              <a:off x="12524168" y="3947840"/>
              <a:ext cx="889621" cy="439030"/>
              <a:chOff x="6694985" y="3881138"/>
              <a:chExt cx="889621" cy="439030"/>
            </a:xfrm>
          </p:grpSpPr>
          <p:sp>
            <p:nvSpPr>
              <p:cNvPr id="153" name="Rectángulo 152">
                <a:extLst>
                  <a:ext uri="{FF2B5EF4-FFF2-40B4-BE49-F238E27FC236}">
                    <a16:creationId xmlns:a16="http://schemas.microsoft.com/office/drawing/2014/main" id="{87198C33-B330-78D9-81DF-987F89CBEA9F}"/>
                  </a:ext>
                </a:extLst>
              </p:cNvPr>
              <p:cNvSpPr/>
              <p:nvPr/>
            </p:nvSpPr>
            <p:spPr>
              <a:xfrm>
                <a:off x="6694985" y="3881138"/>
                <a:ext cx="889621" cy="4390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4" name="Grupo 153">
                <a:extLst>
                  <a:ext uri="{FF2B5EF4-FFF2-40B4-BE49-F238E27FC236}">
                    <a16:creationId xmlns:a16="http://schemas.microsoft.com/office/drawing/2014/main" id="{F5432F06-16D3-B84B-DE58-A85137433D3A}"/>
                  </a:ext>
                </a:extLst>
              </p:cNvPr>
              <p:cNvGrpSpPr/>
              <p:nvPr/>
            </p:nvGrpSpPr>
            <p:grpSpPr>
              <a:xfrm>
                <a:off x="6726561" y="3892640"/>
                <a:ext cx="828247" cy="402302"/>
                <a:chOff x="29773" y="9767"/>
                <a:chExt cx="780948" cy="341630"/>
              </a:xfrm>
            </p:grpSpPr>
            <p:sp>
              <p:nvSpPr>
                <p:cNvPr id="155" name="Rectángulo 154">
                  <a:extLst>
                    <a:ext uri="{FF2B5EF4-FFF2-40B4-BE49-F238E27FC236}">
                      <a16:creationId xmlns:a16="http://schemas.microsoft.com/office/drawing/2014/main" id="{499F7D5E-FE07-B6EA-0A76-1D79BBA57C05}"/>
                    </a:ext>
                  </a:extLst>
                </p:cNvPr>
                <p:cNvSpPr/>
                <p:nvPr/>
              </p:nvSpPr>
              <p:spPr>
                <a:xfrm>
                  <a:off x="29773" y="9767"/>
                  <a:ext cx="780948" cy="655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SIMBOLOGIA</a:t>
                  </a:r>
                </a:p>
              </p:txBody>
            </p:sp>
            <p:sp>
              <p:nvSpPr>
                <p:cNvPr id="156" name="Rectángulo redondeado 155">
                  <a:extLst>
                    <a:ext uri="{FF2B5EF4-FFF2-40B4-BE49-F238E27FC236}">
                      <a16:creationId xmlns:a16="http://schemas.microsoft.com/office/drawing/2014/main" id="{30F25221-6C5C-8E68-16C6-2EB70DFD7177}"/>
                    </a:ext>
                  </a:extLst>
                </p:cNvPr>
                <p:cNvSpPr/>
                <p:nvPr/>
              </p:nvSpPr>
              <p:spPr>
                <a:xfrm>
                  <a:off x="29773" y="75271"/>
                  <a:ext cx="780948" cy="276126"/>
                </a:xfrm>
                <a:prstGeom prst="roundRect">
                  <a:avLst>
                    <a:gd name="adj" fmla="val 4287"/>
                  </a:avLst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Elipse 156">
                  <a:extLst>
                    <a:ext uri="{FF2B5EF4-FFF2-40B4-BE49-F238E27FC236}">
                      <a16:creationId xmlns:a16="http://schemas.microsoft.com/office/drawing/2014/main" id="{322A43AA-6A70-8A96-0143-EE4CB924DC14}"/>
                    </a:ext>
                  </a:extLst>
                </p:cNvPr>
                <p:cNvSpPr/>
                <p:nvPr/>
              </p:nvSpPr>
              <p:spPr>
                <a:xfrm>
                  <a:off x="110712" y="91518"/>
                  <a:ext cx="51618" cy="42607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Rectángulo 157">
                  <a:extLst>
                    <a:ext uri="{FF2B5EF4-FFF2-40B4-BE49-F238E27FC236}">
                      <a16:creationId xmlns:a16="http://schemas.microsoft.com/office/drawing/2014/main" id="{94F4BF02-7A23-31B7-EE23-3E0330A4F697}"/>
                    </a:ext>
                  </a:extLst>
                </p:cNvPr>
                <p:cNvSpPr/>
                <p:nvPr/>
              </p:nvSpPr>
              <p:spPr>
                <a:xfrm>
                  <a:off x="48600" y="160062"/>
                  <a:ext cx="162697" cy="4260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Rectángulo 158">
                  <a:extLst>
                    <a:ext uri="{FF2B5EF4-FFF2-40B4-BE49-F238E27FC236}">
                      <a16:creationId xmlns:a16="http://schemas.microsoft.com/office/drawing/2014/main" id="{21281454-AE61-7530-9ACC-8438808205F6}"/>
                    </a:ext>
                  </a:extLst>
                </p:cNvPr>
                <p:cNvSpPr/>
                <p:nvPr/>
              </p:nvSpPr>
              <p:spPr>
                <a:xfrm>
                  <a:off x="48600" y="227762"/>
                  <a:ext cx="162697" cy="42607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Rectángulo 159">
                  <a:extLst>
                    <a:ext uri="{FF2B5EF4-FFF2-40B4-BE49-F238E27FC236}">
                      <a16:creationId xmlns:a16="http://schemas.microsoft.com/office/drawing/2014/main" id="{B6D7F47E-2137-7D4A-F09D-0CCC43001F4C}"/>
                    </a:ext>
                  </a:extLst>
                </p:cNvPr>
                <p:cNvSpPr/>
                <p:nvPr/>
              </p:nvSpPr>
              <p:spPr>
                <a:xfrm>
                  <a:off x="48600" y="300338"/>
                  <a:ext cx="162697" cy="42607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Rectángulo 160">
                  <a:extLst>
                    <a:ext uri="{FF2B5EF4-FFF2-40B4-BE49-F238E27FC236}">
                      <a16:creationId xmlns:a16="http://schemas.microsoft.com/office/drawing/2014/main" id="{75029B17-37F3-EE6F-EECE-66A2A2D3BD9A}"/>
                    </a:ext>
                  </a:extLst>
                </p:cNvPr>
                <p:cNvSpPr/>
                <p:nvPr/>
              </p:nvSpPr>
              <p:spPr>
                <a:xfrm>
                  <a:off x="212315" y="80912"/>
                  <a:ext cx="438414" cy="655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POBLACIÓN</a:t>
                  </a:r>
                </a:p>
              </p:txBody>
            </p:sp>
            <p:sp>
              <p:nvSpPr>
                <p:cNvPr id="162" name="Rectángulo 161">
                  <a:extLst>
                    <a:ext uri="{FF2B5EF4-FFF2-40B4-BE49-F238E27FC236}">
                      <a16:creationId xmlns:a16="http://schemas.microsoft.com/office/drawing/2014/main" id="{703EB645-0936-7127-06E0-27CD8C4AFB1C}"/>
                    </a:ext>
                  </a:extLst>
                </p:cNvPr>
                <p:cNvSpPr/>
                <p:nvPr/>
              </p:nvSpPr>
              <p:spPr>
                <a:xfrm>
                  <a:off x="210354" y="152410"/>
                  <a:ext cx="563676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MODERNIZADO</a:t>
                  </a:r>
                </a:p>
              </p:txBody>
            </p:sp>
            <p:sp>
              <p:nvSpPr>
                <p:cNvPr id="163" name="Rectángulo 162">
                  <a:extLst>
                    <a:ext uri="{FF2B5EF4-FFF2-40B4-BE49-F238E27FC236}">
                      <a16:creationId xmlns:a16="http://schemas.microsoft.com/office/drawing/2014/main" id="{A9930148-9E82-C281-BBC1-07C48273F849}"/>
                    </a:ext>
                  </a:extLst>
                </p:cNvPr>
                <p:cNvSpPr/>
                <p:nvPr/>
              </p:nvSpPr>
              <p:spPr>
                <a:xfrm>
                  <a:off x="211385" y="218561"/>
                  <a:ext cx="563676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EN PROCESO</a:t>
                  </a:r>
                </a:p>
              </p:txBody>
            </p:sp>
            <p:sp>
              <p:nvSpPr>
                <p:cNvPr id="164" name="Rectángulo 163">
                  <a:extLst>
                    <a:ext uri="{FF2B5EF4-FFF2-40B4-BE49-F238E27FC236}">
                      <a16:creationId xmlns:a16="http://schemas.microsoft.com/office/drawing/2014/main" id="{9C41E441-BA7E-C7BF-6BF6-CA1096309BB5}"/>
                    </a:ext>
                  </a:extLst>
                </p:cNvPr>
                <p:cNvSpPr/>
                <p:nvPr/>
              </p:nvSpPr>
              <p:spPr>
                <a:xfrm>
                  <a:off x="211298" y="288842"/>
                  <a:ext cx="599423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POR MODERNIZAR</a:t>
                  </a:r>
                </a:p>
              </p:txBody>
            </p:sp>
          </p:grpSp>
        </p:grp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CCFB6916-DDCD-028B-A1AD-A7F5730E111E}"/>
                </a:ext>
              </a:extLst>
            </p:cNvPr>
            <p:cNvSpPr/>
            <p:nvPr/>
          </p:nvSpPr>
          <p:spPr>
            <a:xfrm>
              <a:off x="16150013" y="2142996"/>
              <a:ext cx="142240" cy="1346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F51053F2-76B0-F068-CD52-6B1E36854923}"/>
                </a:ext>
              </a:extLst>
            </p:cNvPr>
            <p:cNvSpPr txBox="1"/>
            <p:nvPr/>
          </p:nvSpPr>
          <p:spPr>
            <a:xfrm>
              <a:off x="15187915" y="2171785"/>
              <a:ext cx="658416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El Castillo</a:t>
              </a: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C088EBA5-4298-37E6-7565-12E6B9D2DBE4}"/>
                </a:ext>
              </a:extLst>
            </p:cNvPr>
            <p:cNvSpPr/>
            <p:nvPr/>
          </p:nvSpPr>
          <p:spPr>
            <a:xfrm>
              <a:off x="14730458" y="2737987"/>
              <a:ext cx="410776" cy="408373"/>
            </a:xfrm>
            <a:prstGeom prst="ellipse">
              <a:avLst/>
            </a:prstGeom>
            <a:noFill/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5B63EDFA-1ED8-6326-908F-69138B585A7F}"/>
                </a:ext>
              </a:extLst>
            </p:cNvPr>
            <p:cNvSpPr/>
            <p:nvPr/>
          </p:nvSpPr>
          <p:spPr>
            <a:xfrm>
              <a:off x="17197578" y="2456341"/>
              <a:ext cx="406841" cy="16044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1E4D52C4-AC07-20DB-30BC-257D8267A3AA}"/>
                </a:ext>
              </a:extLst>
            </p:cNvPr>
            <p:cNvSpPr txBox="1"/>
            <p:nvPr/>
          </p:nvSpPr>
          <p:spPr>
            <a:xfrm>
              <a:off x="16962143" y="2737987"/>
              <a:ext cx="658416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Querétaro</a:t>
              </a:r>
            </a:p>
          </p:txBody>
        </p:sp>
        <p:sp>
          <p:nvSpPr>
            <p:cNvPr id="8" name="Flecha: a la derecha 7">
              <a:extLst>
                <a:ext uri="{FF2B5EF4-FFF2-40B4-BE49-F238E27FC236}">
                  <a16:creationId xmlns:a16="http://schemas.microsoft.com/office/drawing/2014/main" id="{819228A3-E823-298B-E399-1D4FEFCF2839}"/>
                </a:ext>
              </a:extLst>
            </p:cNvPr>
            <p:cNvSpPr/>
            <p:nvPr/>
          </p:nvSpPr>
          <p:spPr>
            <a:xfrm rot="10330072">
              <a:off x="12545921" y="2842434"/>
              <a:ext cx="406841" cy="16044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E83B9F45-5108-120E-15CC-6D6793817CBB}"/>
                </a:ext>
              </a:extLst>
            </p:cNvPr>
            <p:cNvSpPr txBox="1"/>
            <p:nvPr/>
          </p:nvSpPr>
          <p:spPr>
            <a:xfrm rot="21270631">
              <a:off x="12583034" y="3216929"/>
              <a:ext cx="658416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Celaya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29204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Comunicaciones 2021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2375</TotalTime>
  <Words>159</Words>
  <Application>Microsoft Office PowerPoint</Application>
  <PresentationFormat>Panorámica</PresentationFormat>
  <Paragraphs>57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Montserrat SemiBold</vt:lpstr>
      <vt:lpstr>Arial</vt:lpstr>
      <vt:lpstr>Montserrat</vt:lpstr>
      <vt:lpstr>Calibri</vt:lpstr>
      <vt:lpstr>Tema de Office</vt:lpstr>
      <vt:lpstr>1_TemaComunicaciones 2021</vt:lpstr>
      <vt:lpstr>Paso Superior Vehicular km 12+000 de la Carretera Federal 45D.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128</cp:revision>
  <dcterms:created xsi:type="dcterms:W3CDTF">2018-12-04T03:27:02Z</dcterms:created>
  <dcterms:modified xsi:type="dcterms:W3CDTF">2023-05-23T18:30:22Z</dcterms:modified>
</cp:coreProperties>
</file>